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A518"/>
    <a:srgbClr val="0C323C"/>
    <a:srgbClr val="FFB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589E-F2FE-CB45-8505-DDD0A65386D2}" type="datetimeFigureOut">
              <a:rPr lang="es-ES_tradnl" smtClean="0"/>
              <a:t>25/01/2016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788D-0257-584E-8CC4-4D5DB7EA29F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589E-F2FE-CB45-8505-DDD0A65386D2}" type="datetimeFigureOut">
              <a:rPr lang="es-ES_tradnl" smtClean="0"/>
              <a:t>25/01/2016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788D-0257-584E-8CC4-4D5DB7EA29F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589E-F2FE-CB45-8505-DDD0A65386D2}" type="datetimeFigureOut">
              <a:rPr lang="es-ES_tradnl" smtClean="0"/>
              <a:t>25/01/2016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788D-0257-584E-8CC4-4D5DB7EA29F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589E-F2FE-CB45-8505-DDD0A65386D2}" type="datetimeFigureOut">
              <a:rPr lang="es-ES_tradnl" smtClean="0"/>
              <a:t>25/01/2016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788D-0257-584E-8CC4-4D5DB7EA29F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589E-F2FE-CB45-8505-DDD0A65386D2}" type="datetimeFigureOut">
              <a:rPr lang="es-ES_tradnl" smtClean="0"/>
              <a:t>25/01/2016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788D-0257-584E-8CC4-4D5DB7EA29F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589E-F2FE-CB45-8505-DDD0A65386D2}" type="datetimeFigureOut">
              <a:rPr lang="es-ES_tradnl" smtClean="0"/>
              <a:t>25/01/2016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788D-0257-584E-8CC4-4D5DB7EA29F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589E-F2FE-CB45-8505-DDD0A65386D2}" type="datetimeFigureOut">
              <a:rPr lang="es-ES_tradnl" smtClean="0"/>
              <a:t>25/01/2016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788D-0257-584E-8CC4-4D5DB7EA29F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589E-F2FE-CB45-8505-DDD0A65386D2}" type="datetimeFigureOut">
              <a:rPr lang="es-ES_tradnl" smtClean="0"/>
              <a:t>25/01/2016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788D-0257-584E-8CC4-4D5DB7EA29F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589E-F2FE-CB45-8505-DDD0A65386D2}" type="datetimeFigureOut">
              <a:rPr lang="es-ES_tradnl" smtClean="0"/>
              <a:t>25/01/2016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788D-0257-584E-8CC4-4D5DB7EA29F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589E-F2FE-CB45-8505-DDD0A65386D2}" type="datetimeFigureOut">
              <a:rPr lang="es-ES_tradnl" smtClean="0"/>
              <a:t>25/01/2016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788D-0257-584E-8CC4-4D5DB7EA29F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589E-F2FE-CB45-8505-DDD0A65386D2}" type="datetimeFigureOut">
              <a:rPr lang="es-ES_tradnl" smtClean="0"/>
              <a:t>25/01/2016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788D-0257-584E-8CC4-4D5DB7EA29F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589E-F2FE-CB45-8505-DDD0A65386D2}" type="datetimeFigureOut">
              <a:rPr lang="es-ES_tradnl" smtClean="0"/>
              <a:t>25/01/2016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B788D-0257-584E-8CC4-4D5DB7EA29FC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EB_logo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67782"/>
            <a:ext cx="990600" cy="818760"/>
          </a:xfrm>
          <a:prstGeom prst="rect">
            <a:avLst/>
          </a:prstGeom>
        </p:spPr>
      </p:pic>
      <p:pic>
        <p:nvPicPr>
          <p:cNvPr id="6" name="Picture 5" descr="logo-adf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50674"/>
            <a:ext cx="1447800" cy="446022"/>
          </a:xfrm>
          <a:prstGeom prst="rect">
            <a:avLst/>
          </a:prstGeom>
        </p:spPr>
      </p:pic>
      <p:pic>
        <p:nvPicPr>
          <p:cNvPr id="8" name="Picture 7" descr="ca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905000"/>
            <a:ext cx="2895600" cy="389089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905000"/>
            <a:ext cx="3307080" cy="3398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19200" y="2426841"/>
            <a:ext cx="3352800" cy="1146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b="1" dirty="0" smtClean="0">
                <a:solidFill>
                  <a:srgbClr val="0C323C"/>
                </a:solidFill>
                <a:latin typeface="Avenir LT Std 85 Heavy"/>
                <a:ea typeface="+mj-ea"/>
                <a:cs typeface="+mj-cs"/>
              </a:rPr>
              <a:t>Dossier de Patrocinio</a:t>
            </a:r>
            <a:endParaRPr lang="es-ES_tradnl" sz="3200" b="1" dirty="0">
              <a:solidFill>
                <a:srgbClr val="0C323C"/>
              </a:solidFill>
              <a:latin typeface="Avenir LT Std 85 Heavy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66800" y="2728919"/>
            <a:ext cx="115078" cy="469900"/>
          </a:xfrm>
          <a:prstGeom prst="rect">
            <a:avLst/>
          </a:prstGeom>
        </p:spPr>
      </p:pic>
      <p:pic>
        <p:nvPicPr>
          <p:cNvPr id="9" name="Picture 8" descr="icono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403348"/>
            <a:ext cx="2755392" cy="2508504"/>
          </a:xfrm>
          <a:prstGeom prst="rect">
            <a:avLst/>
          </a:prstGeom>
        </p:spPr>
      </p:pic>
      <p:pic>
        <p:nvPicPr>
          <p:cNvPr id="10" name="Picture 9" descr="AFEB_logo-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306357"/>
            <a:ext cx="762000" cy="629814"/>
          </a:xfrm>
          <a:prstGeom prst="rect">
            <a:avLst/>
          </a:prstGeom>
        </p:spPr>
      </p:pic>
      <p:pic>
        <p:nvPicPr>
          <p:cNvPr id="11" name="Picture 10" descr="logo-adf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293" y="517212"/>
            <a:ext cx="1113693" cy="3430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90600" y="1295400"/>
            <a:ext cx="6629400" cy="105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b="1" dirty="0" smtClean="0">
                <a:solidFill>
                  <a:srgbClr val="0C323C"/>
                </a:solidFill>
                <a:latin typeface="Avenir LT Std 85 Heavy"/>
                <a:ea typeface="+mj-ea"/>
                <a:cs typeface="+mj-cs"/>
              </a:rPr>
              <a:t>Jornadas Retos de Bricolaje</a:t>
            </a:r>
            <a:endParaRPr lang="es-ES_tradnl" sz="3200" b="1" dirty="0">
              <a:solidFill>
                <a:srgbClr val="0C323C"/>
              </a:solidFill>
              <a:latin typeface="Avenir LT Std 85 Heavy"/>
              <a:ea typeface="+mj-ea"/>
              <a:cs typeface="+mj-cs"/>
            </a:endParaRPr>
          </a:p>
        </p:txBody>
      </p:sp>
      <p:pic>
        <p:nvPicPr>
          <p:cNvPr id="7" name="Picture 6" descr="AFEB_logo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306357"/>
            <a:ext cx="762000" cy="629814"/>
          </a:xfrm>
          <a:prstGeom prst="rect">
            <a:avLst/>
          </a:prstGeom>
        </p:spPr>
      </p:pic>
      <p:pic>
        <p:nvPicPr>
          <p:cNvPr id="8" name="Picture 7" descr="logo-adf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93" y="517212"/>
            <a:ext cx="1113693" cy="34309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66800" y="2239888"/>
            <a:ext cx="7391400" cy="2773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just">
              <a:lnSpc>
                <a:spcPct val="130000"/>
              </a:lnSpc>
              <a:spcBef>
                <a:spcPct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Las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principales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asociaciones de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fabricantes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y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distribuidores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del sector de la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F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erretería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y el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B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ricolaje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, AFEB y ADFB, con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una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cuota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de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mercado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del 80%, se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unen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por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primera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vez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para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organizar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este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importante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evento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, con el que se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quiere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aportar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una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mejora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de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conocimiento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del sector, para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ayudar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afrontar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un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futuro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mejor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a las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empresas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que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trabajan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el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mismo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.</a:t>
            </a:r>
          </a:p>
          <a:p>
            <a:pPr lvl="0" algn="just">
              <a:lnSpc>
                <a:spcPct val="130000"/>
              </a:lnSpc>
              <a:spcBef>
                <a:spcPct val="0"/>
              </a:spcBef>
            </a:pPr>
            <a:r>
              <a:rPr kumimoji="0" lang="en-US" sz="160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Participar</a:t>
            </a:r>
            <a:r>
              <a:rPr kumimoji="0" lang="en-US" sz="16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 </a:t>
            </a:r>
            <a:r>
              <a:rPr kumimoji="0" lang="en-US" sz="16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como</a:t>
            </a:r>
            <a:r>
              <a:rPr kumimoji="0" lang="en-US" sz="16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 </a:t>
            </a:r>
            <a:r>
              <a:rPr kumimoji="0" lang="en-US" sz="16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patrocinador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ayudará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realzar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la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visibilidad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de la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empresa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en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el sector, le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aportará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una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diferenciación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sobre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sus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competidores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generando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una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imagen de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compromiso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y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apoyo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a la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evolución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del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bricolaje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y la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mejora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del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hogar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. </a:t>
            </a:r>
            <a:endParaRPr kumimoji="0" lang="es-ES_tradnl" sz="160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venir LT Std 45 Book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5410200"/>
            <a:ext cx="2286000" cy="838200"/>
          </a:xfrm>
          <a:prstGeom prst="rect">
            <a:avLst/>
          </a:prstGeom>
          <a:solidFill>
            <a:srgbClr val="0C3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angle 10"/>
          <p:cNvSpPr/>
          <p:nvPr/>
        </p:nvSpPr>
        <p:spPr>
          <a:xfrm>
            <a:off x="3657600" y="5410200"/>
            <a:ext cx="2286000" cy="838200"/>
          </a:xfrm>
          <a:prstGeom prst="rect">
            <a:avLst/>
          </a:prstGeom>
          <a:solidFill>
            <a:srgbClr val="E9A5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angle 11"/>
          <p:cNvSpPr/>
          <p:nvPr/>
        </p:nvSpPr>
        <p:spPr>
          <a:xfrm>
            <a:off x="6096000" y="5410200"/>
            <a:ext cx="2286000" cy="838200"/>
          </a:xfrm>
          <a:prstGeom prst="rect">
            <a:avLst/>
          </a:prstGeom>
          <a:solidFill>
            <a:srgbClr val="0C3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4000" y="5410200"/>
            <a:ext cx="1447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LT Std 55 Roman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621140"/>
            <a:ext cx="961293" cy="431504"/>
          </a:xfrm>
          <a:prstGeom prst="rect">
            <a:avLst/>
          </a:prstGeom>
          <a:solidFill>
            <a:srgbClr val="E9A5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90600" y="1295400"/>
            <a:ext cx="5309592" cy="105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b="1" dirty="0" smtClean="0">
                <a:solidFill>
                  <a:srgbClr val="FFB41C"/>
                </a:solidFill>
                <a:latin typeface="Avenir LT Std 85 Heavy"/>
                <a:ea typeface="+mj-ea"/>
                <a:cs typeface="+mj-cs"/>
              </a:rPr>
              <a:t>Formato del evento</a:t>
            </a:r>
            <a:endParaRPr lang="es-ES_tradnl" sz="3200" b="1" dirty="0">
              <a:solidFill>
                <a:srgbClr val="FFB41C"/>
              </a:solidFill>
              <a:latin typeface="Avenir LT Std 85 Heavy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66800" y="2227268"/>
            <a:ext cx="4114800" cy="3217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120000"/>
              </a:lnSpc>
              <a:spcBef>
                <a:spcPct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El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evento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se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realizará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una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sola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jornada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con la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siguiente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estructura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:</a:t>
            </a:r>
          </a:p>
          <a:p>
            <a:pPr lvl="0" algn="just">
              <a:lnSpc>
                <a:spcPct val="120000"/>
              </a:lnSpc>
              <a:spcBef>
                <a:spcPct val="0"/>
              </a:spcBef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LT Std 45 Book"/>
            </a:endParaRP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2</a:t>
            </a:r>
            <a:r>
              <a:rPr kumimoji="0" lang="en-US" sz="16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 </a:t>
            </a:r>
            <a:r>
              <a:rPr kumimoji="0" lang="en-US" sz="16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bloques</a:t>
            </a:r>
            <a:r>
              <a:rPr kumimoji="0" lang="en-US" sz="16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 de </a:t>
            </a:r>
            <a:r>
              <a:rPr kumimoji="0" lang="en-US" sz="16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ponencia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s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por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las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mañanas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y 1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por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la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tarde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.</a:t>
            </a: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sz="160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Cada</a:t>
            </a:r>
            <a:r>
              <a:rPr kumimoji="0" lang="en-US" sz="16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 </a:t>
            </a:r>
            <a:r>
              <a:rPr kumimoji="0" lang="en-US" sz="16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bloque</a:t>
            </a:r>
            <a:r>
              <a:rPr kumimoji="0" lang="en-US" sz="16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 </a:t>
            </a:r>
            <a:r>
              <a:rPr kumimoji="0" lang="en-US" sz="16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tiene</a:t>
            </a:r>
            <a:r>
              <a:rPr kumimoji="0" lang="en-US" sz="16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 </a:t>
            </a:r>
            <a:r>
              <a:rPr kumimoji="0" lang="en-US" sz="16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una</a:t>
            </a:r>
            <a:r>
              <a:rPr kumimoji="0" lang="en-US" sz="16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 </a:t>
            </a:r>
            <a:r>
              <a:rPr kumimoji="0" lang="en-US" sz="16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duración</a:t>
            </a:r>
            <a:r>
              <a:rPr kumimoji="0" lang="en-US" sz="16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 de 60 </a:t>
            </a:r>
            <a:r>
              <a:rPr kumimoji="0" lang="en-US" sz="16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minutos</a:t>
            </a:r>
            <a:r>
              <a:rPr kumimoji="0" lang="en-US" sz="16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 (20’ </a:t>
            </a:r>
            <a:r>
              <a:rPr kumimoji="0" lang="en-US" sz="16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por</a:t>
            </a:r>
            <a:r>
              <a:rPr kumimoji="0" lang="en-US" sz="16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 </a:t>
            </a:r>
            <a:r>
              <a:rPr kumimoji="0" lang="en-US" sz="16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presentación</a:t>
            </a:r>
            <a:r>
              <a:rPr kumimoji="0" lang="en-US" sz="16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).</a:t>
            </a: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2 </a:t>
            </a:r>
            <a:r>
              <a:rPr lang="en-US" sz="160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coffe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break para networking</a:t>
            </a: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1</a:t>
            </a:r>
            <a:r>
              <a:rPr kumimoji="0" lang="en-US" sz="16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 </a:t>
            </a:r>
            <a:r>
              <a:rPr kumimoji="0" lang="en-US" sz="160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almuerzo</a:t>
            </a:r>
            <a:r>
              <a:rPr kumimoji="0" lang="en-US" sz="16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 cocktail para networking</a:t>
            </a: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Horario</a:t>
            </a:r>
            <a:r>
              <a:rPr lang="en-US" sz="16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: 9:30h-18:00h.</a:t>
            </a: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sz="160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Lugar:</a:t>
            </a:r>
            <a:r>
              <a:rPr kumimoji="0" lang="en-US" sz="1600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 Hotel Auditorium (Madrid)</a:t>
            </a: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baseline="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Fecha</a:t>
            </a:r>
            <a:r>
              <a:rPr lang="en-US" sz="160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: 31 de </a:t>
            </a:r>
            <a:r>
              <a:rPr lang="en-US" sz="1600" baseline="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marzo</a:t>
            </a:r>
            <a:r>
              <a:rPr lang="en-US" sz="160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  <a:ea typeface="+mj-ea"/>
                <a:cs typeface="+mj-cs"/>
              </a:rPr>
              <a:t> de 2016</a:t>
            </a:r>
            <a:endParaRPr kumimoji="0" lang="es-ES_tradnl" sz="160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venir LT Std 45 Book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621140"/>
            <a:ext cx="961293" cy="431504"/>
          </a:xfrm>
          <a:prstGeom prst="rect">
            <a:avLst/>
          </a:prstGeom>
          <a:solidFill>
            <a:srgbClr val="0C3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6" name="Picture 15" descr="AFEB_logo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306357"/>
            <a:ext cx="762000" cy="629814"/>
          </a:xfrm>
          <a:prstGeom prst="rect">
            <a:avLst/>
          </a:prstGeom>
        </p:spPr>
      </p:pic>
      <p:pic>
        <p:nvPicPr>
          <p:cNvPr id="18" name="Picture 17" descr="logo-adf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93" y="517212"/>
            <a:ext cx="1113693" cy="343092"/>
          </a:xfrm>
          <a:prstGeom prst="rect">
            <a:avLst/>
          </a:prstGeom>
        </p:spPr>
      </p:pic>
      <p:pic>
        <p:nvPicPr>
          <p:cNvPr id="19" name="Picture 18" descr="icono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591196"/>
            <a:ext cx="3200400" cy="36572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FEB_logo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306357"/>
            <a:ext cx="762000" cy="629814"/>
          </a:xfrm>
          <a:prstGeom prst="rect">
            <a:avLst/>
          </a:prstGeom>
        </p:spPr>
      </p:pic>
      <p:pic>
        <p:nvPicPr>
          <p:cNvPr id="8" name="Picture 7" descr="logo-adf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93" y="517212"/>
            <a:ext cx="1113693" cy="3430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72952" y="1940768"/>
            <a:ext cx="2286000" cy="685800"/>
          </a:xfrm>
          <a:prstGeom prst="rect">
            <a:avLst/>
          </a:prstGeom>
          <a:solidFill>
            <a:srgbClr val="E9A5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angle 11"/>
          <p:cNvSpPr/>
          <p:nvPr/>
        </p:nvSpPr>
        <p:spPr>
          <a:xfrm>
            <a:off x="4788024" y="1940768"/>
            <a:ext cx="2286000" cy="685800"/>
          </a:xfrm>
          <a:prstGeom prst="rect">
            <a:avLst/>
          </a:prstGeom>
          <a:solidFill>
            <a:srgbClr val="0C3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53952" y="1864568"/>
            <a:ext cx="1447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dirty="0" smtClean="0">
                <a:solidFill>
                  <a:schemeClr val="bg1"/>
                </a:solidFill>
                <a:latin typeface="Avenir LT Std 55 Roman"/>
                <a:ea typeface="+mj-ea"/>
                <a:cs typeface="+mj-cs"/>
              </a:rPr>
              <a:t>Oro</a:t>
            </a:r>
            <a:endParaRPr kumimoji="0" lang="es-ES_tradnl" sz="320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LT Std 55 Roman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245224" y="1864568"/>
            <a:ext cx="1447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dirty="0" smtClean="0">
                <a:solidFill>
                  <a:schemeClr val="bg1"/>
                </a:solidFill>
                <a:latin typeface="Avenir LT Std 55 Roman"/>
                <a:ea typeface="+mj-ea"/>
                <a:cs typeface="+mj-cs"/>
              </a:rPr>
              <a:t>Plata</a:t>
            </a:r>
            <a:endParaRPr kumimoji="0" lang="es-ES_tradnl" sz="320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LT Std 55 Roman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272952" y="2702768"/>
            <a:ext cx="2286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u="none" strike="noStrike" kern="1200" cap="none" spc="0" normalizeH="0" baseline="0" noProof="0" dirty="0" smtClean="0">
                <a:ln>
                  <a:noFill/>
                </a:ln>
                <a:solidFill>
                  <a:srgbClr val="FFB41C"/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5.000</a:t>
            </a:r>
            <a:r>
              <a:rPr kumimoji="0" lang="es-ES_tradnl" sz="2600" u="none" strike="noStrike" kern="1200" cap="none" spc="0" normalizeH="0" noProof="0" dirty="0" smtClean="0">
                <a:ln>
                  <a:noFill/>
                </a:ln>
                <a:solidFill>
                  <a:srgbClr val="FFB41C"/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 €</a:t>
            </a:r>
            <a:endParaRPr kumimoji="0" lang="es-ES_tradnl" sz="2600" u="none" strike="noStrike" kern="1200" cap="none" spc="0" normalizeH="0" baseline="0" noProof="0" dirty="0" smtClean="0">
              <a:ln>
                <a:noFill/>
              </a:ln>
              <a:solidFill>
                <a:srgbClr val="FFB41C"/>
              </a:solidFill>
              <a:effectLst/>
              <a:uLnTx/>
              <a:uFillTx/>
              <a:latin typeface="Avenir LT Std 45 Book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788024" y="2702768"/>
            <a:ext cx="2286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u="none" strike="noStrike" kern="1200" cap="none" spc="0" normalizeH="0" baseline="0" noProof="0" dirty="0" smtClean="0">
                <a:ln>
                  <a:noFill/>
                </a:ln>
                <a:solidFill>
                  <a:srgbClr val="FFB41C"/>
                </a:solidFill>
                <a:effectLst/>
                <a:uLnTx/>
                <a:uFillTx/>
                <a:latin typeface="Avenir LT Std 45 Book"/>
                <a:ea typeface="+mj-ea"/>
                <a:cs typeface="+mj-cs"/>
              </a:rPr>
              <a:t>2.000 €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71600" y="908720"/>
            <a:ext cx="6629400" cy="105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b="1" dirty="0" smtClean="0">
                <a:solidFill>
                  <a:srgbClr val="0C323C"/>
                </a:solidFill>
                <a:latin typeface="Avenir LT Std 85 Heavy"/>
                <a:ea typeface="+mj-ea"/>
                <a:cs typeface="+mj-cs"/>
              </a:rPr>
              <a:t>Modalidades de Patrocinios</a:t>
            </a:r>
            <a:endParaRPr lang="es-ES_tradnl" sz="3200" b="1" dirty="0">
              <a:solidFill>
                <a:srgbClr val="0C323C"/>
              </a:solidFill>
              <a:latin typeface="Avenir LT Std 85 Heavy"/>
              <a:ea typeface="+mj-ea"/>
              <a:cs typeface="+mj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187624" y="3140968"/>
            <a:ext cx="2669232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8575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Punto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informativo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zonas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comunes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: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Sí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 (stand 2x2)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.</a:t>
            </a:r>
            <a:endParaRPr lang="es-ES_tradnl" sz="1600" dirty="0">
              <a:solidFill>
                <a:schemeClr val="tx1">
                  <a:lumMod val="75000"/>
                  <a:lumOff val="25000"/>
                </a:schemeClr>
              </a:solidFill>
              <a:latin typeface="Avenir LT Std 45 Book"/>
            </a:endParaRP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Invitaciones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empresa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: 3</a:t>
            </a: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Invitaciones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clientes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: 3</a:t>
            </a: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Logos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banderolas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: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Sí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LT Std 45 Book"/>
            </a:endParaRP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Logos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atril:Sí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LT Std 45 Book"/>
            </a:endParaRP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Logos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pantallas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: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Sí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LT Std 45 Book"/>
            </a:endParaRP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Logos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web: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Sí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LT Std 45 Book"/>
            </a:endParaRP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Presencia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Redes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Sociales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: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Sí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LT Std 45 Book"/>
            </a:endParaRP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Presencia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dossier de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prensa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: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Sí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LT Std 45 Book"/>
            </a:endParaRP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Dossier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asistentes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: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Sí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LT Std 45 Book"/>
            </a:endParaRP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Logotipo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envíos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informativos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: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Sí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LT Std 45 Book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856584" y="3168352"/>
            <a:ext cx="2669232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Punto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informativo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zonas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comunes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: No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.</a:t>
            </a:r>
            <a:endParaRPr lang="es-ES_tradnl" sz="1600" dirty="0">
              <a:solidFill>
                <a:schemeClr val="tx1">
                  <a:lumMod val="75000"/>
                  <a:lumOff val="25000"/>
                </a:schemeClr>
              </a:solidFill>
              <a:latin typeface="Avenir LT Std 45 Book"/>
            </a:endParaRPr>
          </a:p>
          <a:p>
            <a:pPr marL="285750" lvl="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Invitaciones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empresa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: 2</a:t>
            </a:r>
          </a:p>
          <a:p>
            <a:pPr marL="285750" lvl="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Invitaciones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clientes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: 1</a:t>
            </a:r>
          </a:p>
          <a:p>
            <a:pPr marL="285750" lvl="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Logos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banderolas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: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Sí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LT Std 45 Book"/>
            </a:endParaRPr>
          </a:p>
          <a:p>
            <a:pPr marL="285750" lvl="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Logos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atril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: No</a:t>
            </a:r>
          </a:p>
          <a:p>
            <a:pPr marL="285750" lvl="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Logos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pantallas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: No</a:t>
            </a:r>
          </a:p>
          <a:p>
            <a:pPr marL="285750" lvl="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Logos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web: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Sí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LT Std 45 Book"/>
            </a:endParaRPr>
          </a:p>
          <a:p>
            <a:pPr marL="285750" lvl="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Presencia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Redes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Sociales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: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Sí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LT Std 45 Book"/>
            </a:endParaRPr>
          </a:p>
          <a:p>
            <a:pPr marL="285750" lvl="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Presencia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dossier de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prensa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: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Sí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LT Std 45 Book"/>
            </a:endParaRPr>
          </a:p>
          <a:p>
            <a:pPr marL="285750" lvl="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Dossier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asistentes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: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Sí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LT Std 45 Book"/>
            </a:endParaRPr>
          </a:p>
          <a:p>
            <a:pPr marL="285750" lvl="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Logotipo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envíos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informativos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: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45 Book"/>
              </a:rPr>
              <a:t>Sí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LT Std 45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8132" y="3421859"/>
            <a:ext cx="2625795" cy="471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u="none" strike="noStrike" kern="1200" cap="none" spc="0" normalizeH="0" baseline="0" noProof="0" dirty="0" smtClean="0">
                <a:ln>
                  <a:noFill/>
                </a:ln>
                <a:solidFill>
                  <a:srgbClr val="FFB41C"/>
                </a:solidFill>
                <a:effectLst/>
                <a:uLnTx/>
                <a:uFillTx/>
                <a:latin typeface="Avenir LT Std 35 Light"/>
                <a:ea typeface="+mj-ea"/>
                <a:cs typeface="+mj-cs"/>
              </a:rPr>
              <a:t>Marta Omedes (AFEB) gerencia@brico-afeb.com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2347919"/>
            <a:ext cx="2590800" cy="1146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b="1" dirty="0" smtClean="0">
                <a:solidFill>
                  <a:srgbClr val="0C323C"/>
                </a:solidFill>
                <a:latin typeface="Avenir LT Std 85 Heavy"/>
                <a:ea typeface="+mj-ea"/>
                <a:cs typeface="+mj-cs"/>
              </a:rPr>
              <a:t>Contacto</a:t>
            </a:r>
            <a:endParaRPr lang="es-ES_tradnl" sz="3200" b="1" dirty="0">
              <a:solidFill>
                <a:srgbClr val="0C323C"/>
              </a:solidFill>
              <a:latin typeface="Avenir LT Std 85 Heavy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66800" y="2728919"/>
            <a:ext cx="115078" cy="469900"/>
          </a:xfrm>
          <a:prstGeom prst="rect">
            <a:avLst/>
          </a:prstGeom>
        </p:spPr>
      </p:pic>
      <p:pic>
        <p:nvPicPr>
          <p:cNvPr id="10" name="Picture 9" descr="AFEB_logo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06357"/>
            <a:ext cx="762000" cy="629814"/>
          </a:xfrm>
          <a:prstGeom prst="rect">
            <a:avLst/>
          </a:prstGeom>
        </p:spPr>
      </p:pic>
      <p:pic>
        <p:nvPicPr>
          <p:cNvPr id="11" name="Picture 10" descr="logo-adf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93" y="517212"/>
            <a:ext cx="1113693" cy="343092"/>
          </a:xfrm>
          <a:prstGeom prst="rect">
            <a:avLst/>
          </a:prstGeom>
        </p:spPr>
      </p:pic>
      <p:pic>
        <p:nvPicPr>
          <p:cNvPr id="13" name="Picture 12" descr="icono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1907610"/>
            <a:ext cx="3806952" cy="317296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98132" y="4037639"/>
            <a:ext cx="2511867" cy="471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u="none" strike="noStrike" kern="1200" cap="none" spc="0" normalizeH="0" baseline="0" noProof="0" dirty="0" smtClean="0">
                <a:ln>
                  <a:noFill/>
                </a:ln>
                <a:solidFill>
                  <a:srgbClr val="FFB41C"/>
                </a:solidFill>
                <a:effectLst/>
                <a:uLnTx/>
                <a:uFillTx/>
                <a:latin typeface="Avenir LT Std 35 Light"/>
                <a:ea typeface="+mj-ea"/>
                <a:cs typeface="+mj-cs"/>
              </a:rPr>
              <a:t>Fernando Colorado</a:t>
            </a:r>
            <a:r>
              <a:rPr kumimoji="0" lang="es-ES_tradnl" sz="1600" u="none" strike="noStrike" kern="1200" cap="none" spc="0" normalizeH="0" noProof="0" dirty="0" smtClean="0">
                <a:ln>
                  <a:noFill/>
                </a:ln>
                <a:solidFill>
                  <a:srgbClr val="FFB41C"/>
                </a:solidFill>
                <a:effectLst/>
                <a:uLnTx/>
                <a:uFillTx/>
                <a:latin typeface="Avenir LT Std 35 Light"/>
                <a:ea typeface="+mj-ea"/>
                <a:cs typeface="+mj-cs"/>
              </a:rPr>
              <a:t> Terol fcolorado@adfb.org</a:t>
            </a:r>
            <a:endParaRPr kumimoji="0" lang="es-ES_tradnl" sz="1600" u="none" strike="noStrike" kern="1200" cap="none" spc="0" normalizeH="0" baseline="0" noProof="0" dirty="0" smtClean="0">
              <a:ln>
                <a:noFill/>
              </a:ln>
              <a:solidFill>
                <a:srgbClr val="FFB41C"/>
              </a:solidFill>
              <a:effectLst/>
              <a:uLnTx/>
              <a:uFillTx/>
              <a:latin typeface="Avenir LT Std 35 Ligh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321</Words>
  <Application>Microsoft Office PowerPoint</Application>
  <PresentationFormat>Presentación en pantalla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Avenir LT Std 35 Light</vt:lpstr>
      <vt:lpstr>Avenir LT Std 45 Book</vt:lpstr>
      <vt:lpstr>Avenir LT Std 55 Roman</vt:lpstr>
      <vt:lpstr>Avenir LT Std 85 Heavy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Jornada</dc:title>
  <dc:creator>Patricia Naranjo</dc:creator>
  <cp:lastModifiedBy>Fernando Colorado Terol</cp:lastModifiedBy>
  <cp:revision>20</cp:revision>
  <dcterms:created xsi:type="dcterms:W3CDTF">2016-01-21T15:17:48Z</dcterms:created>
  <dcterms:modified xsi:type="dcterms:W3CDTF">2016-01-25T11:21:52Z</dcterms:modified>
</cp:coreProperties>
</file>